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76" r:id="rId3"/>
    <p:sldId id="257" r:id="rId4"/>
    <p:sldId id="273" r:id="rId5"/>
    <p:sldId id="277" r:id="rId6"/>
    <p:sldId id="264" r:id="rId7"/>
    <p:sldId id="258" r:id="rId8"/>
    <p:sldId id="274" r:id="rId9"/>
    <p:sldId id="259" r:id="rId10"/>
    <p:sldId id="260" r:id="rId11"/>
    <p:sldId id="262" r:id="rId12"/>
    <p:sldId id="266" r:id="rId13"/>
    <p:sldId id="280" r:id="rId14"/>
    <p:sldId id="281" r:id="rId15"/>
    <p:sldId id="282" r:id="rId16"/>
    <p:sldId id="283" r:id="rId17"/>
    <p:sldId id="284" r:id="rId18"/>
    <p:sldId id="278" r:id="rId19"/>
    <p:sldId id="270" r:id="rId20"/>
    <p:sldId id="268" r:id="rId21"/>
    <p:sldId id="271" r:id="rId22"/>
    <p:sldId id="272" r:id="rId23"/>
    <p:sldId id="285" r:id="rId24"/>
    <p:sldId id="28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7378"/>
    <a:srgbClr val="33CCCC"/>
    <a:srgbClr val="16F8F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C810-DF68-4E7C-81A8-0E3CFBDE21D6}" type="datetimeFigureOut">
              <a:rPr lang="ru-RU" smtClean="0"/>
              <a:pPr/>
              <a:t>10.08.2015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22D0-8585-410E-9694-2DCD1626F8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C810-DF68-4E7C-81A8-0E3CFBDE21D6}" type="datetimeFigureOut">
              <a:rPr lang="ru-RU" smtClean="0"/>
              <a:pPr/>
              <a:t>10.08.2015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22D0-8585-410E-9694-2DCD1626F8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C810-DF68-4E7C-81A8-0E3CFBDE21D6}" type="datetimeFigureOut">
              <a:rPr lang="ru-RU" smtClean="0"/>
              <a:pPr/>
              <a:t>10.08.2015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22D0-8585-410E-9694-2DCD1626F8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C810-DF68-4E7C-81A8-0E3CFBDE21D6}" type="datetimeFigureOut">
              <a:rPr lang="ru-RU" smtClean="0"/>
              <a:pPr/>
              <a:t>10.08.2015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22D0-8585-410E-9694-2DCD1626F8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C810-DF68-4E7C-81A8-0E3CFBDE21D6}" type="datetimeFigureOut">
              <a:rPr lang="ru-RU" smtClean="0"/>
              <a:pPr/>
              <a:t>10.08.2015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22D0-8585-410E-9694-2DCD1626F8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C810-DF68-4E7C-81A8-0E3CFBDE21D6}" type="datetimeFigureOut">
              <a:rPr lang="ru-RU" smtClean="0"/>
              <a:pPr/>
              <a:t>10.08.2015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22D0-8585-410E-9694-2DCD1626F8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C810-DF68-4E7C-81A8-0E3CFBDE21D6}" type="datetimeFigureOut">
              <a:rPr lang="ru-RU" smtClean="0"/>
              <a:pPr/>
              <a:t>10.08.2015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22D0-8585-410E-9694-2DCD1626F8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C810-DF68-4E7C-81A8-0E3CFBDE21D6}" type="datetimeFigureOut">
              <a:rPr lang="ru-RU" smtClean="0"/>
              <a:pPr/>
              <a:t>10.08.2015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22D0-8585-410E-9694-2DCD1626F8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C810-DF68-4E7C-81A8-0E3CFBDE21D6}" type="datetimeFigureOut">
              <a:rPr lang="ru-RU" smtClean="0"/>
              <a:pPr/>
              <a:t>10.08.2015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22D0-8585-410E-9694-2DCD1626F8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C810-DF68-4E7C-81A8-0E3CFBDE21D6}" type="datetimeFigureOut">
              <a:rPr lang="ru-RU" smtClean="0"/>
              <a:pPr/>
              <a:t>10.08.2015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22D0-8585-410E-9694-2DCD1626F8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C810-DF68-4E7C-81A8-0E3CFBDE21D6}" type="datetimeFigureOut">
              <a:rPr lang="ru-RU" smtClean="0"/>
              <a:pPr/>
              <a:t>10.08.2015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B2922D0-8585-410E-9694-2DCD1626F80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C5CC810-DF68-4E7C-81A8-0E3CFBDE21D6}" type="datetimeFigureOut">
              <a:rPr lang="ru-RU" smtClean="0"/>
              <a:pPr/>
              <a:t>10.08.2015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B2922D0-8585-410E-9694-2DCD1626F801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5" Type="http://schemas.openxmlformats.org/officeDocument/2006/relationships/image" Target="../media/image7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Relationship Id="rId14" Type="http://schemas.openxmlformats.org/officeDocument/2006/relationships/image" Target="../media/image7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png"/><Relationship Id="rId26" Type="http://schemas.openxmlformats.org/officeDocument/2006/relationships/image" Target="../media/image27.jpeg"/><Relationship Id="rId3" Type="http://schemas.openxmlformats.org/officeDocument/2006/relationships/image" Target="../media/image4.png"/><Relationship Id="rId21" Type="http://schemas.openxmlformats.org/officeDocument/2006/relationships/image" Target="../media/image22.jpe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5" Type="http://schemas.openxmlformats.org/officeDocument/2006/relationships/image" Target="../media/image26.jpeg"/><Relationship Id="rId2" Type="http://schemas.openxmlformats.org/officeDocument/2006/relationships/image" Target="../media/image3.jpeg"/><Relationship Id="rId16" Type="http://schemas.openxmlformats.org/officeDocument/2006/relationships/image" Target="../media/image17.jpeg"/><Relationship Id="rId20" Type="http://schemas.openxmlformats.org/officeDocument/2006/relationships/image" Target="../media/image21.jpeg"/><Relationship Id="rId29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24" Type="http://schemas.openxmlformats.org/officeDocument/2006/relationships/image" Target="../media/image25.jpe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23" Type="http://schemas.openxmlformats.org/officeDocument/2006/relationships/image" Target="../media/image24.jpeg"/><Relationship Id="rId28" Type="http://schemas.openxmlformats.org/officeDocument/2006/relationships/image" Target="../media/image29.jpeg"/><Relationship Id="rId10" Type="http://schemas.openxmlformats.org/officeDocument/2006/relationships/image" Target="../media/image11.jpe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jpeg"/><Relationship Id="rId27" Type="http://schemas.openxmlformats.org/officeDocument/2006/relationships/image" Target="../media/image28.jpeg"/><Relationship Id="rId30" Type="http://schemas.openxmlformats.org/officeDocument/2006/relationships/image" Target="../media/image3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428596" y="4214818"/>
            <a:ext cx="82153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«Правильный путь таков: усвой то, что сделали твои предшественники, и иди дальше»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071802" y="3357562"/>
            <a:ext cx="31432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Наш девиз</a:t>
            </a:r>
            <a:r>
              <a:rPr lang="en-US" sz="4400" dirty="0" smtClean="0"/>
              <a:t>:</a:t>
            </a:r>
            <a:r>
              <a:rPr lang="ru-RU" sz="4400" dirty="0" smtClean="0"/>
              <a:t> </a:t>
            </a:r>
            <a:endParaRPr lang="ru-RU" sz="4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27584" y="5286388"/>
            <a:ext cx="819904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                                                                                        Толстой </a:t>
            </a:r>
            <a:r>
              <a:rPr lang="ru-RU" dirty="0"/>
              <a:t>Л. Н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endParaRPr lang="ru-RU" dirty="0" smtClean="0"/>
          </a:p>
          <a:p>
            <a:r>
              <a:rPr lang="ru-RU" sz="2800" dirty="0" smtClean="0"/>
              <a:t>Развитие</a:t>
            </a:r>
            <a:r>
              <a:rPr lang="en-US" sz="2800" dirty="0" smtClean="0"/>
              <a:t>-</a:t>
            </a:r>
            <a:r>
              <a:rPr lang="ru-RU" sz="2800" dirty="0" smtClean="0"/>
              <a:t>путь </a:t>
            </a:r>
            <a:r>
              <a:rPr lang="ru-RU" sz="2800" dirty="0" smtClean="0"/>
              <a:t>к успеху</a:t>
            </a:r>
            <a:r>
              <a:rPr lang="ru-RU" sz="2800" dirty="0" smtClean="0"/>
              <a:t>.</a:t>
            </a:r>
            <a:r>
              <a:rPr lang="en-US" sz="280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714356"/>
            <a:ext cx="8786874" cy="11430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УКЦ «Развитие»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проводит конкурсы «Лучший  по профессии»</a:t>
            </a:r>
            <a:br>
              <a:rPr lang="ru-RU" sz="2000" dirty="0" smtClean="0"/>
            </a:br>
            <a:r>
              <a:rPr lang="ru-RU" sz="2000" dirty="0" smtClean="0"/>
              <a:t> в компаниях:</a:t>
            </a:r>
            <a:br>
              <a:rPr lang="ru-RU" sz="2000" dirty="0" smtClean="0"/>
            </a:br>
            <a:r>
              <a:rPr lang="ru-RU" sz="2000" dirty="0" smtClean="0"/>
              <a:t> «</a:t>
            </a:r>
            <a:r>
              <a:rPr lang="ru-RU" sz="2000" dirty="0" err="1" smtClean="0"/>
              <a:t>Леруа</a:t>
            </a:r>
            <a:r>
              <a:rPr lang="ru-RU" sz="2000" dirty="0" smtClean="0"/>
              <a:t> </a:t>
            </a:r>
            <a:r>
              <a:rPr lang="ru-RU" sz="2000" dirty="0" err="1" smtClean="0"/>
              <a:t>Мерлен</a:t>
            </a:r>
            <a:r>
              <a:rPr lang="ru-RU" sz="2000" dirty="0" smtClean="0"/>
              <a:t> Восток», «Л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ru-RU" sz="2000" dirty="0" err="1" smtClean="0"/>
              <a:t>туаль</a:t>
            </a:r>
            <a:r>
              <a:rPr lang="ru-RU" sz="2000" dirty="0" smtClean="0"/>
              <a:t>» «</a:t>
            </a:r>
            <a:r>
              <a:rPr lang="ru-RU" sz="2000" dirty="0" err="1" smtClean="0"/>
              <a:t>Вольфагролес</a:t>
            </a:r>
            <a:r>
              <a:rPr lang="ru-RU" sz="2000" dirty="0" smtClean="0"/>
              <a:t>» </a:t>
            </a:r>
            <a:endParaRPr lang="ru-RU" sz="2000" dirty="0"/>
          </a:p>
        </p:txBody>
      </p:sp>
      <p:pic>
        <p:nvPicPr>
          <p:cNvPr id="1027" name="Picture 3" descr="C:\Documents and Settings\Admin\Рабочий стол\През Фото\Конкурс Ариель\IMG_09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4910" y="4429132"/>
            <a:ext cx="2678926" cy="1785950"/>
          </a:xfrm>
          <a:prstGeom prst="rect">
            <a:avLst/>
          </a:prstGeom>
          <a:noFill/>
        </p:spPr>
      </p:pic>
      <p:pic>
        <p:nvPicPr>
          <p:cNvPr id="9" name="Содержимое 8" descr="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1928802"/>
            <a:ext cx="2571209" cy="1713470"/>
          </a:xfrm>
        </p:spPr>
      </p:pic>
      <p:pic>
        <p:nvPicPr>
          <p:cNvPr id="10" name="Рисунок 9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0166" y="4429132"/>
            <a:ext cx="2614621" cy="1742400"/>
          </a:xfrm>
          <a:prstGeom prst="rect">
            <a:avLst/>
          </a:prstGeom>
        </p:spPr>
      </p:pic>
      <p:pic>
        <p:nvPicPr>
          <p:cNvPr id="11" name="Рисунок 10" descr="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00364" y="2143116"/>
            <a:ext cx="3215966" cy="2143140"/>
          </a:xfrm>
          <a:prstGeom prst="rect">
            <a:avLst/>
          </a:prstGeom>
        </p:spPr>
      </p:pic>
      <p:pic>
        <p:nvPicPr>
          <p:cNvPr id="12" name="Рисунок 11" descr="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388" y="1928802"/>
            <a:ext cx="2507422" cy="1670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142984"/>
            <a:ext cx="3357586" cy="479661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Выпускники учебного центра принимали участие в Олимпиаде-2014 в г.Сочи</a:t>
            </a:r>
            <a:endParaRPr lang="ru-RU" dirty="0"/>
          </a:p>
        </p:txBody>
      </p:sp>
      <p:pic>
        <p:nvPicPr>
          <p:cNvPr id="4" name="Содержимое 3" descr="Грамота водителю погрузчика с Олимпиады 2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1071546"/>
            <a:ext cx="3619199" cy="50006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7041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Испытательная лаборатория.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00034" y="1285860"/>
            <a:ext cx="8229600" cy="5143536"/>
          </a:xfrm>
        </p:spPr>
        <p:txBody>
          <a:bodyPr>
            <a:normAutofit fontScale="92500"/>
          </a:bodyPr>
          <a:lstStyle/>
          <a:p>
            <a:pPr>
              <a:buClr>
                <a:srgbClr val="067378"/>
              </a:buClr>
              <a:buFont typeface="Arial" pitchFamily="34" charset="0"/>
              <a:buChar char="•"/>
            </a:pPr>
            <a:r>
              <a:rPr lang="ru-RU" dirty="0" smtClean="0">
                <a:latin typeface="+mj-lt"/>
              </a:rPr>
              <a:t> В 2012 года в АНО ДО "УКЦ"Развитие" было открыто новое структурное подразделение - Испытательная лаборатория.  С  этого момента лаборатория начала вести активную деятельность в сфере инструментальных измерений. </a:t>
            </a:r>
          </a:p>
          <a:p>
            <a:pPr>
              <a:buClr>
                <a:srgbClr val="067378"/>
              </a:buClr>
              <a:buFont typeface="Arial" pitchFamily="34" charset="0"/>
              <a:buChar char="•"/>
            </a:pPr>
            <a:endParaRPr lang="ru-RU" dirty="0" smtClean="0">
              <a:latin typeface="+mj-lt"/>
            </a:endParaRPr>
          </a:p>
          <a:p>
            <a:pPr>
              <a:buClr>
                <a:srgbClr val="067378"/>
              </a:buClr>
              <a:buFont typeface="Arial" pitchFamily="34" charset="0"/>
              <a:buChar char="•"/>
            </a:pPr>
            <a:r>
              <a:rPr lang="ru-RU" dirty="0" smtClean="0">
                <a:latin typeface="+mj-lt"/>
              </a:rPr>
              <a:t> Вся деятельность Испытательной лаборатории производится в соответствии с законодательством Российской Федерации и подкреплена необходимыми лицензиями и разрешениями на оказание услуг.</a:t>
            </a:r>
          </a:p>
          <a:p>
            <a:pPr>
              <a:buClr>
                <a:srgbClr val="067378"/>
              </a:buClr>
              <a:buFont typeface="Arial" pitchFamily="34" charset="0"/>
              <a:buChar char="•"/>
            </a:pPr>
            <a:endParaRPr lang="ru-RU" dirty="0" smtClean="0">
              <a:latin typeface="+mj-lt"/>
            </a:endParaRPr>
          </a:p>
          <a:p>
            <a:pPr>
              <a:buClr>
                <a:srgbClr val="067378"/>
              </a:buClr>
              <a:buFont typeface="Arial" pitchFamily="34" charset="0"/>
              <a:buChar char="•"/>
            </a:pPr>
            <a:r>
              <a:rPr lang="ru-RU" dirty="0" smtClean="0">
                <a:latin typeface="+mj-lt"/>
              </a:rPr>
              <a:t>Деятельность Испытательной лаборатории распространяется не только по Москве и Московской области, но и по всем регионам Российской Федерации.</a:t>
            </a:r>
            <a:endParaRPr lang="ru-RU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928670"/>
            <a:ext cx="8643998" cy="78581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67378"/>
                </a:solidFill>
              </a:rPr>
              <a:t>Лицензии </a:t>
            </a:r>
            <a:r>
              <a:rPr lang="ru-RU" sz="3600" b="1" dirty="0" smtClean="0">
                <a:solidFill>
                  <a:srgbClr val="067378"/>
                </a:solidFill>
              </a:rPr>
              <a:t>испытательной лаборатории </a:t>
            </a:r>
            <a:endParaRPr lang="ru-RU" sz="3600" b="1" dirty="0">
              <a:solidFill>
                <a:srgbClr val="067378"/>
              </a:solidFill>
            </a:endParaRPr>
          </a:p>
        </p:txBody>
      </p:sp>
      <p:pic>
        <p:nvPicPr>
          <p:cNvPr id="5" name="Содержимое 4" descr="attesta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2071678"/>
            <a:ext cx="2214578" cy="3133226"/>
          </a:xfrm>
        </p:spPr>
      </p:pic>
      <p:pic>
        <p:nvPicPr>
          <p:cNvPr id="6" name="Рисунок 5" descr="uvedomlen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2071678"/>
            <a:ext cx="2242347" cy="3172514"/>
          </a:xfrm>
          <a:prstGeom prst="rect">
            <a:avLst/>
          </a:prstGeom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500034" y="5429264"/>
            <a:ext cx="8286808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Испытательная лаборатория имеет аттестат аккредитации №РОСС 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RU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.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B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516.04 ЛГ 00.21.203 от 20 февраля 2013г.</a:t>
            </a:r>
            <a:endParaRPr kumimoji="0" lang="ru-RU" sz="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Мы зарегистрированы номером 2899 в реестре аккредитованных организаций от 19 апреля 2013 года, оказывающих услуги в области охраны труда.</a:t>
            </a:r>
            <a:endParaRPr kumimoji="0" lang="ru-RU" sz="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7041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Область аккредитации: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00174"/>
            <a:ext cx="8229600" cy="5168905"/>
          </a:xfrm>
        </p:spPr>
        <p:txBody>
          <a:bodyPr>
            <a:normAutofit fontScale="47500" lnSpcReduction="20000"/>
          </a:bodyPr>
          <a:lstStyle/>
          <a:p>
            <a:pPr>
              <a:buClr>
                <a:srgbClr val="067378"/>
              </a:buClr>
            </a:pPr>
            <a:r>
              <a:rPr lang="ru-RU" dirty="0"/>
              <a:t>Температура воздуха; Скорость движения воздуха; Относительная влажность воздуха; Индекс тепловой нагрузки среды, ТНС; Интенсивность теплового излучения; Экспозиционная доза теплового облучения, Атмосферное давление. </a:t>
            </a:r>
            <a:br>
              <a:rPr lang="ru-RU" dirty="0"/>
            </a:br>
            <a:r>
              <a:rPr lang="ru-RU" dirty="0" smtClean="0"/>
              <a:t>Естественная </a:t>
            </a:r>
            <a:r>
              <a:rPr lang="ru-RU" dirty="0"/>
              <a:t>освещенность: коэффициент естественной освещенности (КЕО). Искусственная освещенность: освещенность рабочей поверхности; Коэффициент пульсации освещенности; Яркость; Неравномерность распределения яркости; Прямая </a:t>
            </a:r>
            <a:r>
              <a:rPr lang="ru-RU" dirty="0" err="1"/>
              <a:t>блесткость</a:t>
            </a:r>
            <a:r>
              <a:rPr lang="ru-RU" dirty="0"/>
              <a:t>; Отраженная </a:t>
            </a:r>
            <a:r>
              <a:rPr lang="ru-RU" dirty="0" err="1"/>
              <a:t>блесткость</a:t>
            </a:r>
            <a:r>
              <a:rPr lang="ru-RU" dirty="0"/>
              <a:t>.</a:t>
            </a:r>
          </a:p>
          <a:p>
            <a:pPr>
              <a:buClr>
                <a:srgbClr val="067378"/>
              </a:buClr>
            </a:pPr>
            <a:r>
              <a:rPr lang="ru-RU" dirty="0"/>
              <a:t>Эквивалентный уровень звука; Максимальный уровень звука. Уровень звука, Уровни звукового давления в октавных полосах со среднегеометрическими частотами (31,5-8000 Гц.);    </a:t>
            </a:r>
          </a:p>
          <a:p>
            <a:pPr>
              <a:buClr>
                <a:srgbClr val="067378"/>
              </a:buClr>
            </a:pPr>
            <a:r>
              <a:rPr lang="ru-RU" dirty="0"/>
              <a:t>Уровни звукового давления в частотном диапазоне от 2 до 16 Гц; общий уровень звукового давления. Уровни звукового давления в 1/3 октавных полосах со </a:t>
            </a:r>
            <a:r>
              <a:rPr lang="ru-RU" dirty="0" err="1"/>
              <a:t>среднегеомет-рическими</a:t>
            </a:r>
            <a:r>
              <a:rPr lang="ru-RU" dirty="0"/>
              <a:t> частотами (12,5-100) кГц.</a:t>
            </a:r>
          </a:p>
          <a:p>
            <a:pPr>
              <a:buClr>
                <a:srgbClr val="067378"/>
              </a:buClr>
            </a:pPr>
            <a:r>
              <a:rPr lang="ru-RU" dirty="0"/>
              <a:t>Средние </a:t>
            </a:r>
            <a:r>
              <a:rPr lang="ru-RU" dirty="0" err="1"/>
              <a:t>квадратические</a:t>
            </a:r>
            <a:r>
              <a:rPr lang="ru-RU" dirty="0"/>
              <a:t> значения </a:t>
            </a:r>
            <a:r>
              <a:rPr lang="ru-RU" dirty="0" err="1"/>
              <a:t>виброускорения</a:t>
            </a:r>
            <a:r>
              <a:rPr lang="ru-RU" dirty="0"/>
              <a:t> и их логарифмические уровни, измеряемые в октавных полосах частот. Корректированные и эквивалентные корректированные уровни </a:t>
            </a:r>
            <a:r>
              <a:rPr lang="ru-RU" dirty="0" err="1"/>
              <a:t>виброускорения</a:t>
            </a:r>
            <a:r>
              <a:rPr lang="ru-RU" dirty="0"/>
              <a:t>.</a:t>
            </a:r>
          </a:p>
          <a:p>
            <a:pPr>
              <a:buClr>
                <a:srgbClr val="067378"/>
              </a:buClr>
            </a:pPr>
            <a:r>
              <a:rPr lang="ru-RU" dirty="0"/>
              <a:t>Напряженность электростатического поля.</a:t>
            </a:r>
          </a:p>
          <a:p>
            <a:pPr>
              <a:buClr>
                <a:srgbClr val="067378"/>
              </a:buClr>
            </a:pPr>
            <a:r>
              <a:rPr lang="ru-RU" dirty="0"/>
              <a:t>Диапазон частот (45 – 55) Гц Напряженность электрических полей , Напряженность магнитных полей.</a:t>
            </a:r>
          </a:p>
          <a:p>
            <a:pPr>
              <a:buClr>
                <a:srgbClr val="067378"/>
              </a:buClr>
            </a:pPr>
            <a:r>
              <a:rPr lang="ru-RU" dirty="0"/>
              <a:t>Диапазон частот (5Гц -400кГц) Напряженность электрического поля, Плотность магнитного потока.</a:t>
            </a:r>
          </a:p>
          <a:p>
            <a:pPr>
              <a:buClr>
                <a:srgbClr val="067378"/>
              </a:buClr>
            </a:pPr>
            <a:r>
              <a:rPr lang="ru-RU" dirty="0"/>
              <a:t>Напряженность постоянного магнитного (геомагнитного) поля индукция постоянного магнитного поля.</a:t>
            </a:r>
          </a:p>
          <a:p>
            <a:pPr>
              <a:buClr>
                <a:srgbClr val="067378"/>
              </a:buClr>
            </a:pPr>
            <a:r>
              <a:rPr lang="ru-RU" dirty="0"/>
              <a:t>Напряженность электромагнитного поля Электромагнитных излучений радиочастотного диапазона: В диапазоне частот от 0,01 до 0,03МГц 0,03 до 3,0МГц 3,0 до 30МГц 30 до 300 МГц Напряженность магнитного поля в диапазоне частот от 0,03 до 3,0 МГц в диапазоне частот от 30,0 до 50,0 МГц Плотность потока энергии электромагнитных излучений радиочастотного диапазона 300МГЦ – 300ГГЦ.</a:t>
            </a:r>
          </a:p>
          <a:p>
            <a:pPr>
              <a:buClr>
                <a:srgbClr val="067378"/>
              </a:buClr>
            </a:pPr>
            <a:r>
              <a:rPr lang="ru-RU" dirty="0"/>
              <a:t>Мощность </a:t>
            </a:r>
            <a:r>
              <a:rPr lang="ru-RU" dirty="0" err="1"/>
              <a:t>амбиентного</a:t>
            </a:r>
            <a:r>
              <a:rPr lang="ru-RU" dirty="0"/>
              <a:t> эквивалента дозы рентгеновского гамма- и нейтронного </a:t>
            </a:r>
            <a:r>
              <a:rPr lang="ru-RU" dirty="0" err="1"/>
              <a:t>излученй</a:t>
            </a:r>
            <a:r>
              <a:rPr lang="ru-RU" dirty="0"/>
              <a:t>; </a:t>
            </a:r>
            <a:r>
              <a:rPr lang="ru-RU" dirty="0" err="1"/>
              <a:t>Амбиентный</a:t>
            </a:r>
            <a:r>
              <a:rPr lang="ru-RU" dirty="0"/>
              <a:t> эквивалент дозы рентгеновского и гамма-излучения; Плотность потока </a:t>
            </a:r>
            <a:r>
              <a:rPr lang="ru-RU" dirty="0" err="1"/>
              <a:t>альфа-излучения</a:t>
            </a:r>
            <a:r>
              <a:rPr lang="ru-RU" dirty="0"/>
              <a:t> Плотность потока </a:t>
            </a:r>
            <a:r>
              <a:rPr lang="ru-RU" dirty="0" err="1"/>
              <a:t>бета-излучения</a:t>
            </a:r>
            <a:r>
              <a:rPr lang="ru-RU" dirty="0"/>
              <a:t>.</a:t>
            </a:r>
          </a:p>
          <a:p>
            <a:pPr>
              <a:buClr>
                <a:srgbClr val="067378"/>
              </a:buClr>
            </a:pPr>
            <a:r>
              <a:rPr lang="ru-RU" dirty="0"/>
              <a:t>Энергетическая освещенность Интенсивность ультрафиолетового излучения в диапазонах: - УФ-А (315 ... 400) нм; - УФ-В (280 ... 315) нм; - УФ-С (200 ... 280) нм</a:t>
            </a:r>
          </a:p>
          <a:p>
            <a:pPr>
              <a:buClr>
                <a:srgbClr val="067378"/>
              </a:buClr>
            </a:pPr>
            <a:r>
              <a:rPr lang="ru-RU" dirty="0"/>
              <a:t>Энергетическая экспозиция, Облученность глаз и кожи в диапазоне длин волн (0,18 – 0,38)мкм (0,38 - 1,4)мкм (1,4 - 20)мкм Средняя мощность лазерного излучения Облученность Энергия излучения Энергетическая экспозиция.</a:t>
            </a:r>
          </a:p>
          <a:p>
            <a:pPr>
              <a:buClr>
                <a:srgbClr val="067378"/>
              </a:buClr>
            </a:pPr>
            <a:r>
              <a:rPr lang="ru-RU" dirty="0"/>
              <a:t>Концентрация пылевого аэрозоля, аэрозолей преимущественно </a:t>
            </a:r>
            <a:r>
              <a:rPr lang="ru-RU" dirty="0" err="1"/>
              <a:t>фиброгенного</a:t>
            </a:r>
            <a:r>
              <a:rPr lang="ru-RU" dirty="0"/>
              <a:t> действия.</a:t>
            </a:r>
          </a:p>
          <a:p>
            <a:pPr>
              <a:buClr>
                <a:srgbClr val="067378"/>
              </a:buClr>
            </a:pPr>
            <a:r>
              <a:rPr lang="ru-RU" dirty="0"/>
              <a:t>А также большое количество химических веществ.                                                                                              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846980"/>
          </a:xfrm>
        </p:spPr>
        <p:txBody>
          <a:bodyPr/>
          <a:lstStyle/>
          <a:p>
            <a:pPr algn="ctr"/>
            <a:r>
              <a:rPr lang="ru-RU" dirty="0" smtClean="0"/>
              <a:t>Приборная база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57158" y="1428736"/>
            <a:ext cx="8643998" cy="7858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 descr="1affe14ab6c13414fcc776af7f376fc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3714752"/>
            <a:ext cx="1571636" cy="1046733"/>
          </a:xfrm>
          <a:prstGeom prst="rect">
            <a:avLst/>
          </a:prstGeom>
        </p:spPr>
      </p:pic>
      <p:pic>
        <p:nvPicPr>
          <p:cNvPr id="7" name="Рисунок 6" descr="3fb884594efaab0af2d6bd329bfe61a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2832" y="1785926"/>
            <a:ext cx="1429378" cy="951987"/>
          </a:xfrm>
          <a:prstGeom prst="rect">
            <a:avLst/>
          </a:prstGeom>
        </p:spPr>
      </p:pic>
      <p:pic>
        <p:nvPicPr>
          <p:cNvPr id="8" name="Рисунок 7" descr="4a018de4bbf0f42a10c20a06a69283a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5000636"/>
            <a:ext cx="1929024" cy="1284759"/>
          </a:xfrm>
          <a:prstGeom prst="rect">
            <a:avLst/>
          </a:prstGeom>
        </p:spPr>
      </p:pic>
      <p:pic>
        <p:nvPicPr>
          <p:cNvPr id="9" name="Рисунок 8" descr="4bfbc3f1626f3cc0557a09c84c40f95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57356" y="2857496"/>
            <a:ext cx="1000971" cy="666662"/>
          </a:xfrm>
          <a:prstGeom prst="rect">
            <a:avLst/>
          </a:prstGeom>
        </p:spPr>
      </p:pic>
      <p:pic>
        <p:nvPicPr>
          <p:cNvPr id="10" name="Рисунок 9" descr="49caf0b813ef2bd1f823132bea9644f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07208" y="3214686"/>
            <a:ext cx="1751162" cy="1166301"/>
          </a:xfrm>
          <a:prstGeom prst="rect">
            <a:avLst/>
          </a:prstGeom>
        </p:spPr>
      </p:pic>
      <p:pic>
        <p:nvPicPr>
          <p:cNvPr id="11" name="Рисунок 10" descr="908c6c06bb31940cf894dae9545a14c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58016" y="5357826"/>
            <a:ext cx="1966326" cy="1309604"/>
          </a:xfrm>
          <a:prstGeom prst="rect">
            <a:avLst/>
          </a:prstGeom>
        </p:spPr>
      </p:pic>
      <p:pic>
        <p:nvPicPr>
          <p:cNvPr id="12" name="Рисунок 11" descr="3609c42c3e0b5e67e1e5f54b54815fd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57554" y="1643050"/>
            <a:ext cx="1643900" cy="1094863"/>
          </a:xfrm>
          <a:prstGeom prst="rect">
            <a:avLst/>
          </a:prstGeom>
        </p:spPr>
      </p:pic>
      <p:pic>
        <p:nvPicPr>
          <p:cNvPr id="13" name="Рисунок 12" descr="6123bfe84b0c5631f589685e5d83dd2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29454" y="2285992"/>
            <a:ext cx="1928437" cy="2895482"/>
          </a:xfrm>
          <a:prstGeom prst="rect">
            <a:avLst/>
          </a:prstGeom>
        </p:spPr>
      </p:pic>
      <p:pic>
        <p:nvPicPr>
          <p:cNvPr id="14" name="Рисунок 13" descr="a20a0e3148082d2e0ffe3ba10e1977df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71736" y="4929198"/>
            <a:ext cx="1785950" cy="1189470"/>
          </a:xfrm>
          <a:prstGeom prst="rect">
            <a:avLst/>
          </a:prstGeom>
        </p:spPr>
      </p:pic>
      <p:pic>
        <p:nvPicPr>
          <p:cNvPr id="15" name="Рисунок 14" descr="c6a4aaf302d17a0ab7cdf91251222a9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500694" y="1857364"/>
            <a:ext cx="1179882" cy="785819"/>
          </a:xfrm>
          <a:prstGeom prst="rect">
            <a:avLst/>
          </a:prstGeom>
        </p:spPr>
      </p:pic>
      <p:pic>
        <p:nvPicPr>
          <p:cNvPr id="16" name="Рисунок 15" descr="c575643cc5fe85695fb39c88e94d65a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000628" y="3000372"/>
            <a:ext cx="1714931" cy="1142170"/>
          </a:xfrm>
          <a:prstGeom prst="rect">
            <a:avLst/>
          </a:prstGeom>
        </p:spPr>
      </p:pic>
      <p:pic>
        <p:nvPicPr>
          <p:cNvPr id="17" name="Рисунок 16" descr="d16f6d688ec80bdb43ae559e594564e0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572000" y="4500570"/>
            <a:ext cx="2252498" cy="1500198"/>
          </a:xfrm>
          <a:prstGeom prst="rect">
            <a:avLst/>
          </a:prstGeom>
        </p:spPr>
      </p:pic>
      <p:pic>
        <p:nvPicPr>
          <p:cNvPr id="18" name="Рисунок 17" descr="ed6606920a3355891f5b2554649ec569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85720" y="3786190"/>
            <a:ext cx="1000330" cy="666235"/>
          </a:xfrm>
          <a:prstGeom prst="rect">
            <a:avLst/>
          </a:prstGeom>
        </p:spPr>
      </p:pic>
      <p:pic>
        <p:nvPicPr>
          <p:cNvPr id="19" name="Рисунок 18" descr="eea10d1632f43a6ccb917a584e4ba4d3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85720" y="1785926"/>
            <a:ext cx="1214446" cy="1823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714380"/>
          </a:xfrm>
        </p:spPr>
        <p:txBody>
          <a:bodyPr>
            <a:normAutofit/>
          </a:bodyPr>
          <a:lstStyle/>
          <a:p>
            <a:r>
              <a:rPr lang="ru-RU" sz="3200" b="1" dirty="0"/>
              <a:t>"МЕЖДУНАРОДНЫЙ СТАНДАРТ КАЧЕСТВА</a:t>
            </a:r>
            <a:r>
              <a:rPr lang="ru-RU" sz="3200" b="1" dirty="0" smtClean="0"/>
              <a:t>"</a:t>
            </a:r>
            <a:endParaRPr lang="ru-RU" sz="3200" dirty="0"/>
          </a:p>
        </p:txBody>
      </p:sp>
      <p:pic>
        <p:nvPicPr>
          <p:cNvPr id="6" name="Содержимое 5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71736" y="2571744"/>
            <a:ext cx="1571636" cy="2225225"/>
          </a:xfrm>
        </p:spPr>
      </p:pic>
      <p:sp>
        <p:nvSpPr>
          <p:cNvPr id="5" name="Прямоугольник 4"/>
          <p:cNvSpPr/>
          <p:nvPr/>
        </p:nvSpPr>
        <p:spPr>
          <a:xfrm>
            <a:off x="357158" y="1357298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67378"/>
                </a:solidFill>
              </a:rPr>
              <a:t>Сертификаты системы добровольной сертификации "МЕЖДУНАРОДНЫЙ СТАНДАРТ КАЧЕСТВА"</a:t>
            </a:r>
            <a:r>
              <a:rPr lang="ru-RU" dirty="0">
                <a:solidFill>
                  <a:srgbClr val="067378"/>
                </a:solidFill>
              </a:rPr>
              <a:t>,</a:t>
            </a:r>
          </a:p>
        </p:txBody>
      </p:sp>
      <p:pic>
        <p:nvPicPr>
          <p:cNvPr id="8" name="Рисунок 7" descr="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3214686"/>
            <a:ext cx="1587909" cy="2250174"/>
          </a:xfrm>
          <a:prstGeom prst="rect">
            <a:avLst/>
          </a:prstGeom>
        </p:spPr>
      </p:pic>
      <p:pic>
        <p:nvPicPr>
          <p:cNvPr id="9" name="Рисунок 8" descr="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3702" y="3714752"/>
            <a:ext cx="1588359" cy="2250174"/>
          </a:xfrm>
          <a:prstGeom prst="rect">
            <a:avLst/>
          </a:prstGeom>
        </p:spPr>
      </p:pic>
      <p:pic>
        <p:nvPicPr>
          <p:cNvPr id="11" name="Рисунок 10" descr="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2071678"/>
            <a:ext cx="1593767" cy="225017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28596" y="507207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Сертификат соответствия №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RU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.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MCK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.008.014.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CM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.0384 о соответствии требованиям ГОСТ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ISO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9001-2011 (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ISO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9001:2008.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IDT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).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857232"/>
            <a:ext cx="8215370" cy="85725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67378"/>
                </a:solidFill>
              </a:rPr>
              <a:t>Наша деятельность застрахована.</a:t>
            </a:r>
            <a:endParaRPr lang="ru-RU" dirty="0">
              <a:solidFill>
                <a:srgbClr val="067378"/>
              </a:solidFill>
            </a:endParaRPr>
          </a:p>
        </p:txBody>
      </p:sp>
      <p:pic>
        <p:nvPicPr>
          <p:cNvPr id="7" name="Содержимое 6" descr="Страхов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2071678"/>
            <a:ext cx="2833861" cy="3929090"/>
          </a:xfrm>
        </p:spPr>
      </p:pic>
      <p:sp>
        <p:nvSpPr>
          <p:cNvPr id="8" name="Прямоугольник 7"/>
          <p:cNvSpPr/>
          <p:nvPr/>
        </p:nvSpPr>
        <p:spPr>
          <a:xfrm>
            <a:off x="4143372" y="2071678"/>
            <a:ext cx="4572000" cy="37548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smtClean="0"/>
              <a:t>Объект страхования.     </a:t>
            </a:r>
          </a:p>
          <a:p>
            <a:r>
              <a:rPr lang="ru-RU" sz="1400" dirty="0" smtClean="0"/>
              <a:t>Не </a:t>
            </a:r>
            <a:r>
              <a:rPr lang="ru-RU" sz="1400" dirty="0"/>
              <a:t>противоречащие законодательству Российской Федерации имущественные интересы Страхователя, связанные с риском ответственности по обязательствам, возникающим вследствие нарушения договора на проведение оценки, и связанные с риском ответственности за причинение вреда имуществу третьих лиц в результате нарушения требований Федерального закона, регулирующего оценочную деятельность в Российской Федерации, федеральных стандартов оценки, иных нормативных правовых актов Российской Федерации в области оценочной деятельности, стандартов и правил оценочной деятельности.</a:t>
            </a:r>
          </a:p>
          <a:p>
            <a:r>
              <a:rPr lang="ru-RU" sz="1400" dirty="0" smtClean="0"/>
              <a:t>      </a:t>
            </a:r>
            <a:r>
              <a:rPr lang="ru-RU" sz="1400" dirty="0"/>
              <a:t>Действие Договора страхования (Полиса) распространяется на работы (исключая кадастровую оценку), которые были выполнены Страхователем и были приняты </a:t>
            </a:r>
            <a:r>
              <a:rPr lang="ru-RU" sz="1400" dirty="0" smtClean="0"/>
              <a:t>Заказчиком.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1786.JPG"/>
          <p:cNvPicPr>
            <a:picLocks noChangeAspect="1"/>
          </p:cNvPicPr>
          <p:nvPr/>
        </p:nvPicPr>
        <p:blipFill>
          <a:blip r:embed="rId2" cstate="print"/>
          <a:srcRect l="12000" r="16000"/>
          <a:stretch>
            <a:fillRect/>
          </a:stretch>
        </p:blipFill>
        <p:spPr>
          <a:xfrm>
            <a:off x="5786446" y="3714752"/>
            <a:ext cx="2571768" cy="23812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Благотворительная деятельность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500594"/>
          </a:xfrm>
        </p:spPr>
        <p:txBody>
          <a:bodyPr>
            <a:normAutofit/>
          </a:bodyPr>
          <a:lstStyle/>
          <a:p>
            <a:pPr>
              <a:buClr>
                <a:srgbClr val="067378"/>
              </a:buClr>
            </a:pPr>
            <a:r>
              <a:rPr lang="ru-RU" sz="2000" dirty="0" smtClean="0"/>
              <a:t>Учебный центр «Развитие» оказывает благотворительную помощь детским домам.</a:t>
            </a:r>
          </a:p>
          <a:p>
            <a:pPr>
              <a:buClr>
                <a:srgbClr val="067378"/>
              </a:buClr>
            </a:pPr>
            <a:r>
              <a:rPr lang="ru-RU" sz="2000" dirty="0" smtClean="0"/>
              <a:t>Помощь АНО ДО «УКЦ «Развитие» в строительстве мемориального комплекса в </a:t>
            </a:r>
            <a:r>
              <a:rPr lang="ru-RU" sz="2000" dirty="0" err="1" smtClean="0"/>
              <a:t>г.Климовске</a:t>
            </a:r>
            <a:r>
              <a:rPr lang="ru-RU" sz="2000" dirty="0" smtClean="0"/>
              <a:t>.</a:t>
            </a:r>
          </a:p>
          <a:p>
            <a:pPr>
              <a:buClr>
                <a:srgbClr val="067378"/>
              </a:buClr>
            </a:pPr>
            <a:r>
              <a:rPr lang="ru-RU" sz="2000" dirty="0" smtClean="0"/>
              <a:t>Проводим бесплатное обучение пенсионеров компьютерной грамотности.</a:t>
            </a:r>
            <a:endParaRPr lang="ru-RU" sz="2000" dirty="0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3643314"/>
            <a:ext cx="2290150" cy="2286016"/>
          </a:xfrm>
          <a:prstGeom prst="rect">
            <a:avLst/>
          </a:prstGeom>
        </p:spPr>
      </p:pic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3429000"/>
            <a:ext cx="2286016" cy="3255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_41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643050"/>
            <a:ext cx="3436016" cy="22906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lang="ru-RU" dirty="0" smtClean="0"/>
              <a:t>Наша техника:</a:t>
            </a:r>
            <a:endParaRPr lang="ru-RU" dirty="0"/>
          </a:p>
        </p:txBody>
      </p:sp>
      <p:pic>
        <p:nvPicPr>
          <p:cNvPr id="4" name="Содержимое 3" descr="IMG_79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929322" y="4643446"/>
            <a:ext cx="2928958" cy="1952638"/>
          </a:xfrm>
        </p:spPr>
      </p:pic>
      <p:pic>
        <p:nvPicPr>
          <p:cNvPr id="5" name="Рисунок 4" descr="649A34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94" y="1357298"/>
            <a:ext cx="3436016" cy="2290677"/>
          </a:xfrm>
          <a:prstGeom prst="rect">
            <a:avLst/>
          </a:prstGeom>
        </p:spPr>
      </p:pic>
      <p:pic>
        <p:nvPicPr>
          <p:cNvPr id="6" name="Рисунок 5" descr="649A36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4286256"/>
            <a:ext cx="3436016" cy="2290677"/>
          </a:xfrm>
          <a:prstGeom prst="rect">
            <a:avLst/>
          </a:prstGeom>
        </p:spPr>
      </p:pic>
      <p:pic>
        <p:nvPicPr>
          <p:cNvPr id="7" name="Рисунок 6" descr="IMG_36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71802" y="3000372"/>
            <a:ext cx="3436016" cy="2290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000108"/>
            <a:ext cx="8229600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67378"/>
                </a:solidFill>
              </a:rPr>
              <a:t>Нам доверяют</a:t>
            </a:r>
            <a:r>
              <a:rPr lang="en-US" dirty="0" smtClean="0">
                <a:solidFill>
                  <a:srgbClr val="067378"/>
                </a:solidFill>
              </a:rPr>
              <a:t>:</a:t>
            </a:r>
            <a:endParaRPr lang="ru-RU" dirty="0">
              <a:solidFill>
                <a:srgbClr val="067378"/>
              </a:solidFill>
            </a:endParaRPr>
          </a:p>
        </p:txBody>
      </p:sp>
      <p:pic>
        <p:nvPicPr>
          <p:cNvPr id="13" name="Содержимое 12" descr="1a8562ffa87c3bfa36a60df9db32c94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4143380"/>
            <a:ext cx="1219200" cy="895350"/>
          </a:xfrm>
        </p:spPr>
      </p:pic>
      <p:pic>
        <p:nvPicPr>
          <p:cNvPr id="14" name="Рисунок 13" descr="1fe2ff73775370ec2ac55a3c7ecceab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1714488"/>
            <a:ext cx="1219200" cy="895350"/>
          </a:xfrm>
          <a:prstGeom prst="rect">
            <a:avLst/>
          </a:prstGeom>
        </p:spPr>
      </p:pic>
      <p:pic>
        <p:nvPicPr>
          <p:cNvPr id="15" name="Рисунок 14" descr="3b162f705c0811b7853f26116024c6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214554"/>
            <a:ext cx="1219200" cy="895350"/>
          </a:xfrm>
          <a:prstGeom prst="rect">
            <a:avLst/>
          </a:prstGeom>
        </p:spPr>
      </p:pic>
      <p:pic>
        <p:nvPicPr>
          <p:cNvPr id="16" name="Рисунок 15" descr="5c69631f218442a8be9ca9b8a8af0c2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3042" y="1428736"/>
            <a:ext cx="1219200" cy="895350"/>
          </a:xfrm>
          <a:prstGeom prst="rect">
            <a:avLst/>
          </a:prstGeom>
        </p:spPr>
      </p:pic>
      <p:pic>
        <p:nvPicPr>
          <p:cNvPr id="17" name="Рисунок 16" descr="25d98f45c1c32986273133e1c55e7f8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2857496"/>
            <a:ext cx="1219200" cy="895350"/>
          </a:xfrm>
          <a:prstGeom prst="rect">
            <a:avLst/>
          </a:prstGeom>
        </p:spPr>
      </p:pic>
      <p:pic>
        <p:nvPicPr>
          <p:cNvPr id="18" name="Рисунок 17" descr="62bdcea796116e478e5347cba830a98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28794" y="5429264"/>
            <a:ext cx="1219200" cy="895350"/>
          </a:xfrm>
          <a:prstGeom prst="rect">
            <a:avLst/>
          </a:prstGeom>
        </p:spPr>
      </p:pic>
      <p:pic>
        <p:nvPicPr>
          <p:cNvPr id="19" name="Рисунок 18" descr="88d5baa6b8d392c90ce869e357d382c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43042" y="2357430"/>
            <a:ext cx="1219200" cy="895350"/>
          </a:xfrm>
          <a:prstGeom prst="rect">
            <a:avLst/>
          </a:prstGeom>
        </p:spPr>
      </p:pic>
      <p:pic>
        <p:nvPicPr>
          <p:cNvPr id="20" name="Рисунок 19" descr="364d3e884e0163b522d8cc433554af38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1472" y="5357826"/>
            <a:ext cx="1219200" cy="895350"/>
          </a:xfrm>
          <a:prstGeom prst="rect">
            <a:avLst/>
          </a:prstGeom>
        </p:spPr>
      </p:pic>
      <p:pic>
        <p:nvPicPr>
          <p:cNvPr id="21" name="Рисунок 20" descr="8317575a612e688102ecb5463841942d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71670" y="3214686"/>
            <a:ext cx="1219200" cy="895350"/>
          </a:xfrm>
          <a:prstGeom prst="rect">
            <a:avLst/>
          </a:prstGeom>
        </p:spPr>
      </p:pic>
      <p:pic>
        <p:nvPicPr>
          <p:cNvPr id="23" name="Рисунок 22" descr="b126f169ade6362fcff05e971d7b367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071802" y="1571612"/>
            <a:ext cx="1219200" cy="895350"/>
          </a:xfrm>
          <a:prstGeom prst="rect">
            <a:avLst/>
          </a:prstGeom>
        </p:spPr>
      </p:pic>
      <p:pic>
        <p:nvPicPr>
          <p:cNvPr id="24" name="Рисунок 23" descr="c2e07cd242f0ab91abc72c815a25c0b4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57950" y="3857628"/>
            <a:ext cx="1219200" cy="895350"/>
          </a:xfrm>
          <a:prstGeom prst="rect">
            <a:avLst/>
          </a:prstGeom>
        </p:spPr>
      </p:pic>
      <p:pic>
        <p:nvPicPr>
          <p:cNvPr id="25" name="Рисунок 24" descr="c815b9b6f84e939ab8d0932d86060446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072066" y="3500438"/>
            <a:ext cx="1219200" cy="895350"/>
          </a:xfrm>
          <a:prstGeom prst="rect">
            <a:avLst/>
          </a:prstGeom>
        </p:spPr>
      </p:pic>
      <p:pic>
        <p:nvPicPr>
          <p:cNvPr id="26" name="Рисунок 25" descr="ca0d7a3bfe67231faa8cd2c8d4ee09ae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072066" y="2643182"/>
            <a:ext cx="1219200" cy="895350"/>
          </a:xfrm>
          <a:prstGeom prst="rect">
            <a:avLst/>
          </a:prstGeom>
        </p:spPr>
      </p:pic>
      <p:pic>
        <p:nvPicPr>
          <p:cNvPr id="27" name="Рисунок 26" descr="ca3976a777cf9f8ea1c49e491eeb4068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643306" y="5572140"/>
            <a:ext cx="1219200" cy="895350"/>
          </a:xfrm>
          <a:prstGeom prst="rect">
            <a:avLst/>
          </a:prstGeom>
        </p:spPr>
      </p:pic>
      <p:pic>
        <p:nvPicPr>
          <p:cNvPr id="28" name="Рисунок 27" descr="d085ca0dda3d2818e68cc675eec5ac77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071802" y="4500570"/>
            <a:ext cx="1219200" cy="895350"/>
          </a:xfrm>
          <a:prstGeom prst="rect">
            <a:avLst/>
          </a:prstGeom>
        </p:spPr>
      </p:pic>
      <p:pic>
        <p:nvPicPr>
          <p:cNvPr id="29" name="Рисунок 28" descr="dee1b81dba69a6c1f3b3aa4ae3b343aa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500958" y="4000504"/>
            <a:ext cx="1433514" cy="1052737"/>
          </a:xfrm>
          <a:prstGeom prst="rect">
            <a:avLst/>
          </a:prstGeom>
        </p:spPr>
      </p:pic>
      <p:pic>
        <p:nvPicPr>
          <p:cNvPr id="30" name="Рисунок 29" descr="ea1606e0199770625e47599de6c0b106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572396" y="3286124"/>
            <a:ext cx="1071570" cy="786935"/>
          </a:xfrm>
          <a:prstGeom prst="rect">
            <a:avLst/>
          </a:prstGeom>
        </p:spPr>
      </p:pic>
      <p:pic>
        <p:nvPicPr>
          <p:cNvPr id="31" name="Рисунок 30" descr="f951ee0795457786949ad44e9d6a90af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786710" y="2357430"/>
            <a:ext cx="1219200" cy="895350"/>
          </a:xfrm>
          <a:prstGeom prst="rect">
            <a:avLst/>
          </a:prstGeom>
        </p:spPr>
      </p:pic>
      <p:pic>
        <p:nvPicPr>
          <p:cNvPr id="33" name="Рисунок 32" descr="55555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286116" y="2571744"/>
            <a:ext cx="1000132" cy="990131"/>
          </a:xfrm>
          <a:prstGeom prst="rect">
            <a:avLst/>
          </a:prstGeom>
        </p:spPr>
      </p:pic>
      <p:pic>
        <p:nvPicPr>
          <p:cNvPr id="34" name="Рисунок 33" descr="23092013__723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214282" y="5214950"/>
            <a:ext cx="1509127" cy="928694"/>
          </a:xfrm>
          <a:prstGeom prst="rect">
            <a:avLst/>
          </a:prstGeom>
        </p:spPr>
      </p:pic>
      <p:pic>
        <p:nvPicPr>
          <p:cNvPr id="36" name="Рисунок 35" descr="005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4357686" y="1857364"/>
            <a:ext cx="1000132" cy="1000132"/>
          </a:xfrm>
          <a:prstGeom prst="rect">
            <a:avLst/>
          </a:prstGeom>
        </p:spPr>
      </p:pic>
      <p:pic>
        <p:nvPicPr>
          <p:cNvPr id="37" name="Рисунок 36" descr="5304d588f07375304d588f0c23.jpg"/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9388" y="2571744"/>
            <a:ext cx="1332266" cy="888177"/>
          </a:xfrm>
          <a:prstGeom prst="rect">
            <a:avLst/>
          </a:prstGeom>
        </p:spPr>
      </p:pic>
      <p:pic>
        <p:nvPicPr>
          <p:cNvPr id="39" name="Рисунок 38" descr="article_665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3357554" y="3786190"/>
            <a:ext cx="1588714" cy="794357"/>
          </a:xfrm>
          <a:prstGeom prst="rect">
            <a:avLst/>
          </a:prstGeom>
        </p:spPr>
      </p:pic>
      <p:pic>
        <p:nvPicPr>
          <p:cNvPr id="40" name="Рисунок 39" descr="atac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072066" y="5643578"/>
            <a:ext cx="1714512" cy="820484"/>
          </a:xfrm>
          <a:prstGeom prst="rect">
            <a:avLst/>
          </a:prstGeom>
        </p:spPr>
      </p:pic>
      <p:pic>
        <p:nvPicPr>
          <p:cNvPr id="42" name="Рисунок 41" descr="futbol-gazprom-neft-odobrila-reklamnuyu-sdelku-s-zenitom-na-904-mln-evro_1.jpe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42844" y="1357298"/>
            <a:ext cx="1357322" cy="865538"/>
          </a:xfrm>
          <a:prstGeom prst="rect">
            <a:avLst/>
          </a:prstGeom>
        </p:spPr>
      </p:pic>
      <p:pic>
        <p:nvPicPr>
          <p:cNvPr id="43" name="Рисунок 42" descr="duma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643042" y="4214818"/>
            <a:ext cx="1357322" cy="1017992"/>
          </a:xfrm>
          <a:prstGeom prst="rect">
            <a:avLst/>
          </a:prstGeom>
        </p:spPr>
      </p:pic>
      <p:pic>
        <p:nvPicPr>
          <p:cNvPr id="32" name="Рисунок 31" descr="otzyvy-karusel-1423047633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000892" y="1785926"/>
            <a:ext cx="1055054" cy="794008"/>
          </a:xfrm>
          <a:prstGeom prst="rect">
            <a:avLst/>
          </a:prstGeom>
        </p:spPr>
      </p:pic>
      <p:pic>
        <p:nvPicPr>
          <p:cNvPr id="35" name="Рисунок 34" descr="3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215206" y="5643578"/>
            <a:ext cx="1352489" cy="750631"/>
          </a:xfrm>
          <a:prstGeom prst="rect">
            <a:avLst/>
          </a:prstGeom>
        </p:spPr>
      </p:pic>
      <p:pic>
        <p:nvPicPr>
          <p:cNvPr id="41" name="Рисунок 40" descr="5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4357686" y="4500570"/>
            <a:ext cx="1521550" cy="1014367"/>
          </a:xfrm>
          <a:prstGeom prst="rect">
            <a:avLst/>
          </a:prstGeom>
        </p:spPr>
      </p:pic>
      <p:pic>
        <p:nvPicPr>
          <p:cNvPr id="44" name="Рисунок 43" descr="perekrestok.pn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6357950" y="4832357"/>
            <a:ext cx="2231539" cy="793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Практические занятия проходят на площадке г.Щербинка</a:t>
            </a:r>
            <a:endParaRPr lang="ru-RU" dirty="0"/>
          </a:p>
        </p:txBody>
      </p:sp>
      <p:pic>
        <p:nvPicPr>
          <p:cNvPr id="8" name="Содержимое 7" descr="IMG_94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29190" y="4572008"/>
            <a:ext cx="2928958" cy="1952638"/>
          </a:xfrm>
        </p:spPr>
      </p:pic>
      <p:pic>
        <p:nvPicPr>
          <p:cNvPr id="4" name="Рисунок 3" descr="IMG_94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1928802"/>
            <a:ext cx="2353761" cy="1569174"/>
          </a:xfrm>
          <a:prstGeom prst="rect">
            <a:avLst/>
          </a:prstGeom>
        </p:spPr>
      </p:pic>
      <p:pic>
        <p:nvPicPr>
          <p:cNvPr id="5" name="Рисунок 4" descr="IMG_93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6182" y="2214554"/>
            <a:ext cx="2353761" cy="1569174"/>
          </a:xfrm>
          <a:prstGeom prst="rect">
            <a:avLst/>
          </a:prstGeom>
        </p:spPr>
      </p:pic>
      <p:pic>
        <p:nvPicPr>
          <p:cNvPr id="6" name="Рисунок 5" descr="IMG_93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1802" y="4286256"/>
            <a:ext cx="2353761" cy="1569174"/>
          </a:xfrm>
          <a:prstGeom prst="rect">
            <a:avLst/>
          </a:prstGeom>
        </p:spPr>
      </p:pic>
      <p:pic>
        <p:nvPicPr>
          <p:cNvPr id="7" name="Рисунок 6" descr="IMG_939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29322" y="3429000"/>
            <a:ext cx="2353761" cy="1569174"/>
          </a:xfrm>
          <a:prstGeom prst="rect">
            <a:avLst/>
          </a:prstGeom>
        </p:spPr>
      </p:pic>
      <p:pic>
        <p:nvPicPr>
          <p:cNvPr id="10" name="Рисунок 9" descr="IMG_941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43702" y="2214554"/>
            <a:ext cx="2085950" cy="1390633"/>
          </a:xfrm>
          <a:prstGeom prst="rect">
            <a:avLst/>
          </a:prstGeom>
        </p:spPr>
      </p:pic>
      <p:pic>
        <p:nvPicPr>
          <p:cNvPr id="11" name="Рисунок 10" descr="IMG_941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1472" y="3214686"/>
            <a:ext cx="2728860" cy="1819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4" y="500042"/>
            <a:ext cx="9144064" cy="114300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Мы постоянно информируем наших слушателей о вакансиях на предприятиях Москвы и Московской области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785926"/>
            <a:ext cx="6072230" cy="464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Приглашаем учиться в </a:t>
            </a:r>
            <a:br>
              <a:rPr lang="ru-RU" dirty="0" smtClean="0"/>
            </a:br>
            <a:r>
              <a:rPr lang="ru-RU" dirty="0" smtClean="0"/>
              <a:t>Учебный центр «Развитие»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067378"/>
              </a:buClr>
            </a:pPr>
            <a:r>
              <a:rPr lang="ru-RU" sz="1600" b="1" dirty="0" smtClean="0"/>
              <a:t>Адрес: 142100, Московская область, г. Подольск, ул.Федорова д.19</a:t>
            </a:r>
            <a:r>
              <a:rPr lang="ru-RU" sz="1600" dirty="0" smtClean="0"/>
              <a:t> </a:t>
            </a:r>
          </a:p>
          <a:p>
            <a:pPr>
              <a:buClr>
                <a:srgbClr val="067378"/>
              </a:buClr>
            </a:pPr>
            <a:r>
              <a:rPr lang="ru-RU" sz="1600" b="1" dirty="0" smtClean="0"/>
              <a:t>Телефон: +7 (499) 995-22-37</a:t>
            </a:r>
            <a:endParaRPr lang="ru-RU" sz="1600" dirty="0" smtClean="0"/>
          </a:p>
          <a:p>
            <a:pPr>
              <a:buClr>
                <a:srgbClr val="067378"/>
              </a:buClr>
            </a:pPr>
            <a:r>
              <a:rPr lang="ru-RU" sz="1600" b="1" dirty="0" smtClean="0"/>
              <a:t> </a:t>
            </a:r>
            <a:r>
              <a:rPr lang="ru-RU" sz="1600" b="1" dirty="0" err="1" smtClean="0"/>
              <a:t>Email</a:t>
            </a:r>
            <a:r>
              <a:rPr lang="ru-RU" sz="1600" b="1" dirty="0" smtClean="0"/>
              <a:t>: </a:t>
            </a:r>
            <a:r>
              <a:rPr lang="ru-RU" sz="1600" b="1" dirty="0" err="1" smtClean="0"/>
              <a:t>info@ukcr.ru</a:t>
            </a:r>
            <a:endParaRPr lang="ru-RU" sz="1600" b="1" dirty="0" smtClean="0"/>
          </a:p>
          <a:p>
            <a:pPr>
              <a:buClr>
                <a:srgbClr val="067378"/>
              </a:buClr>
            </a:pPr>
            <a:r>
              <a:rPr lang="ru-RU" sz="1600" b="1" dirty="0" smtClean="0"/>
              <a:t>Наш сайт</a:t>
            </a:r>
            <a:r>
              <a:rPr lang="ru-RU" sz="1600" b="1" dirty="0" smtClean="0">
                <a:solidFill>
                  <a:schemeClr val="accent1"/>
                </a:solidFill>
              </a:rPr>
              <a:t>: </a:t>
            </a:r>
            <a:r>
              <a:rPr lang="en-US" sz="1600" b="1" u="sng" dirty="0" smtClean="0">
                <a:solidFill>
                  <a:schemeClr val="accent1"/>
                </a:solidFill>
              </a:rPr>
              <a:t>www.ukcr.ru</a:t>
            </a:r>
            <a:endParaRPr lang="ru-RU" sz="1600" b="1" u="sng" dirty="0" smtClean="0">
              <a:solidFill>
                <a:schemeClr val="accent1"/>
              </a:solidFill>
            </a:endParaRPr>
          </a:p>
          <a:p>
            <a:pPr>
              <a:buNone/>
            </a:pPr>
            <a:endParaRPr lang="ru-RU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3212976"/>
            <a:ext cx="5819775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РАЗВИТИЕ -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4" name="Содержимое 3" descr="http://www.classifieds24.ru/images/1653/1652963/large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556792"/>
            <a:ext cx="8305800" cy="2736304"/>
          </a:xfrm>
        </p:spPr>
        <p:txBody>
          <a:bodyPr/>
          <a:lstStyle/>
          <a:p>
            <a:pPr algn="ctr"/>
            <a:r>
              <a:rPr lang="ru-RU" b="1" dirty="0" smtClean="0"/>
              <a:t>Спасибо за внимание!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39593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b="1" dirty="0" smtClean="0">
                <a:latin typeface="+mj-lt"/>
              </a:rPr>
              <a:t>«Учебно-консультационный центр Развитие»  основан в 2011 году. </a:t>
            </a:r>
          </a:p>
          <a:p>
            <a:pPr algn="ctr">
              <a:buNone/>
            </a:pPr>
            <a:r>
              <a:rPr lang="ru-RU" b="1" dirty="0" smtClean="0">
                <a:latin typeface="+mj-lt"/>
              </a:rPr>
              <a:t>Целью создания учебного центра является профессиональное обучение и оказание услуг в сфере дополнительного профессионального образования по дисциплинам:</a:t>
            </a:r>
          </a:p>
          <a:p>
            <a:pPr>
              <a:buClr>
                <a:srgbClr val="067378"/>
              </a:buClr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Водитель погрузчика  3-4 разряда (кат. В,С).</a:t>
            </a:r>
          </a:p>
          <a:p>
            <a:pPr>
              <a:buClr>
                <a:srgbClr val="067378"/>
              </a:buClr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Стропальщик </a:t>
            </a:r>
          </a:p>
          <a:p>
            <a:pPr>
              <a:buClr>
                <a:srgbClr val="067378"/>
              </a:buClr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Лифтер, диспетчер.</a:t>
            </a:r>
          </a:p>
          <a:p>
            <a:pPr>
              <a:buClr>
                <a:srgbClr val="067378"/>
              </a:buClr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Машинист  автовышки и автогидроподъемника.</a:t>
            </a:r>
          </a:p>
          <a:p>
            <a:pPr>
              <a:buClr>
                <a:srgbClr val="067378"/>
              </a:buClr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Рабочий люльки, находящийся на подъемнике (вышке).</a:t>
            </a:r>
          </a:p>
          <a:p>
            <a:pPr>
              <a:buClr>
                <a:srgbClr val="067378"/>
              </a:buClr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 на высоте с канатным доступом.</a:t>
            </a:r>
          </a:p>
          <a:p>
            <a:pPr>
              <a:buClr>
                <a:srgbClr val="067378"/>
              </a:buClr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 на высоте с инвентарных лесов и подмостей.</a:t>
            </a:r>
          </a:p>
          <a:p>
            <a:pPr>
              <a:buClr>
                <a:srgbClr val="067378"/>
              </a:buClr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Промышленная безопасность.</a:t>
            </a:r>
          </a:p>
          <a:p>
            <a:pPr>
              <a:buClr>
                <a:srgbClr val="067378"/>
              </a:buClr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Водитель погрузчика до 4 кВт.</a:t>
            </a:r>
          </a:p>
          <a:p>
            <a:pPr>
              <a:buClr>
                <a:srgbClr val="067378"/>
              </a:buClr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Водитель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внедорожных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мототранспортных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средств (кат.А1).</a:t>
            </a:r>
          </a:p>
          <a:p>
            <a:pPr>
              <a:buClr>
                <a:srgbClr val="067378"/>
              </a:buClr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Электробезопасность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(2-5 группа) до 1000Вт. и свыше 1000Вт.</a:t>
            </a:r>
          </a:p>
          <a:p>
            <a:pPr>
              <a:buClr>
                <a:srgbClr val="067378"/>
              </a:buClr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Пожарно-технический минимум для руководителей и специалистов, а так же для рабочих.</a:t>
            </a:r>
          </a:p>
          <a:p>
            <a:pPr>
              <a:buClr>
                <a:srgbClr val="067378"/>
              </a:buClr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Охрана труда для руководителей и специалистов.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многие другие дополнительные профессиональные программы.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Наши сотрудники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7529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>
                <a:latin typeface="+mj-lt"/>
              </a:rPr>
              <a:t>Директор учебного центра -  Агафонова Ольга Викторовна. </a:t>
            </a:r>
          </a:p>
          <a:p>
            <a:pPr algn="ctr">
              <a:buNone/>
            </a:pPr>
            <a:r>
              <a:rPr lang="ru-RU" sz="1800" dirty="0" smtClean="0">
                <a:latin typeface="+mj-lt"/>
              </a:rPr>
              <a:t>Опыт работы в сфере образовательной деятельности более 20 лет. </a:t>
            </a:r>
          </a:p>
          <a:p>
            <a:pPr>
              <a:buNone/>
            </a:pPr>
            <a:r>
              <a:rPr lang="ru-RU" sz="1800" dirty="0" smtClean="0">
                <a:latin typeface="+mj-lt"/>
              </a:rPr>
              <a:t>На данный момент в АНО ДО «УКЦ»Развитие» работают 37 преподавателей,  а также специалисты по работе с клиентами</a:t>
            </a:r>
            <a:r>
              <a:rPr lang="ru-RU" sz="1800" dirty="0" smtClean="0"/>
              <a:t>,</a:t>
            </a:r>
            <a:r>
              <a:rPr lang="ru-RU" sz="1800" dirty="0" smtClean="0">
                <a:latin typeface="+mj-lt"/>
              </a:rPr>
              <a:t> методисты. </a:t>
            </a:r>
          </a:p>
          <a:p>
            <a:pPr algn="ctr">
              <a:buNone/>
            </a:pPr>
            <a:r>
              <a:rPr lang="ru-RU" sz="1800" dirty="0" smtClean="0">
                <a:latin typeface="+mj-lt"/>
              </a:rPr>
              <a:t>Общее количество сотрудников 48 человек.</a:t>
            </a:r>
            <a:endParaRPr lang="ru-RU" sz="2000" dirty="0">
              <a:latin typeface="+mj-lt"/>
            </a:endParaRPr>
          </a:p>
        </p:txBody>
      </p:sp>
      <p:pic>
        <p:nvPicPr>
          <p:cNvPr id="21" name="Рисунок 20" descr="IMG_16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9124" y="5500702"/>
            <a:ext cx="1693140" cy="1128760"/>
          </a:xfrm>
          <a:prstGeom prst="rect">
            <a:avLst/>
          </a:prstGeom>
        </p:spPr>
      </p:pic>
      <p:pic>
        <p:nvPicPr>
          <p:cNvPr id="22" name="Рисунок 21" descr="IMG_16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5500702"/>
            <a:ext cx="1693140" cy="1128760"/>
          </a:xfrm>
          <a:prstGeom prst="rect">
            <a:avLst/>
          </a:prstGeom>
        </p:spPr>
      </p:pic>
      <p:pic>
        <p:nvPicPr>
          <p:cNvPr id="23" name="Рисунок 22" descr="IMG_16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00298" y="5500702"/>
            <a:ext cx="1693140" cy="1128760"/>
          </a:xfrm>
          <a:prstGeom prst="rect">
            <a:avLst/>
          </a:prstGeom>
        </p:spPr>
      </p:pic>
      <p:pic>
        <p:nvPicPr>
          <p:cNvPr id="25" name="Рисунок 24" descr="IMG_16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0430" y="3143248"/>
            <a:ext cx="1714512" cy="1128760"/>
          </a:xfrm>
          <a:prstGeom prst="rect">
            <a:avLst/>
          </a:prstGeom>
        </p:spPr>
      </p:pic>
      <p:pic>
        <p:nvPicPr>
          <p:cNvPr id="26" name="Рисунок 25" descr="IMG_16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5500702"/>
            <a:ext cx="1693140" cy="1128760"/>
          </a:xfrm>
          <a:prstGeom prst="rect">
            <a:avLst/>
          </a:prstGeom>
        </p:spPr>
      </p:pic>
      <p:pic>
        <p:nvPicPr>
          <p:cNvPr id="27" name="Рисунок 26" descr="IMG_16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282" y="4357694"/>
            <a:ext cx="1693140" cy="1128760"/>
          </a:xfrm>
          <a:prstGeom prst="rect">
            <a:avLst/>
          </a:prstGeom>
        </p:spPr>
      </p:pic>
      <p:pic>
        <p:nvPicPr>
          <p:cNvPr id="28" name="Рисунок 27" descr="IMG_161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4282" y="3143248"/>
            <a:ext cx="1693140" cy="1128760"/>
          </a:xfrm>
          <a:prstGeom prst="rect">
            <a:avLst/>
          </a:prstGeom>
        </p:spPr>
      </p:pic>
      <p:pic>
        <p:nvPicPr>
          <p:cNvPr id="30" name="Рисунок 29" descr="IMG_161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58016" y="4357694"/>
            <a:ext cx="1693140" cy="1128760"/>
          </a:xfrm>
          <a:prstGeom prst="rect">
            <a:avLst/>
          </a:prstGeom>
        </p:spPr>
      </p:pic>
      <p:pic>
        <p:nvPicPr>
          <p:cNvPr id="31" name="Рисунок 30" descr="IMG_162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14942" y="3143248"/>
            <a:ext cx="1693140" cy="1128760"/>
          </a:xfrm>
          <a:prstGeom prst="rect">
            <a:avLst/>
          </a:prstGeom>
        </p:spPr>
      </p:pic>
      <p:pic>
        <p:nvPicPr>
          <p:cNvPr id="32" name="Рисунок 31" descr="IMG_162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857356" y="3143248"/>
            <a:ext cx="1693140" cy="1128760"/>
          </a:xfrm>
          <a:prstGeom prst="rect">
            <a:avLst/>
          </a:prstGeom>
        </p:spPr>
      </p:pic>
      <p:pic>
        <p:nvPicPr>
          <p:cNvPr id="33" name="Рисунок 32" descr="IMG_1628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58016" y="3143248"/>
            <a:ext cx="1693140" cy="1128760"/>
          </a:xfrm>
          <a:prstGeom prst="rect">
            <a:avLst/>
          </a:prstGeom>
        </p:spPr>
      </p:pic>
      <p:pic>
        <p:nvPicPr>
          <p:cNvPr id="29" name="Рисунок 28" descr="IMG_1615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143240" y="4000504"/>
            <a:ext cx="2464611" cy="1643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ru-RU" sz="5400" dirty="0" smtClean="0">
                <a:solidFill>
                  <a:srgbClr val="067378"/>
                </a:solidFill>
              </a:rPr>
              <a:t>Лицензии учебного центра</a:t>
            </a:r>
            <a:endParaRPr lang="ru-RU" sz="5400" dirty="0">
              <a:solidFill>
                <a:srgbClr val="067378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5572140"/>
            <a:ext cx="8429684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Настоящая лицензия выдана: Автономной некоммерческой организации дополнительного </a:t>
            </a:r>
            <a:r>
              <a:rPr lang="ru-RU" sz="1600" dirty="0" smtClean="0"/>
              <a:t>образования «УКЦ»Развитие».</a:t>
            </a:r>
          </a:p>
          <a:p>
            <a:pPr algn="ctr"/>
            <a:r>
              <a:rPr lang="ru-RU" sz="1600" dirty="0" smtClean="0"/>
              <a:t>Регистрационный </a:t>
            </a:r>
            <a:r>
              <a:rPr lang="ru-RU" sz="1600" dirty="0"/>
              <a:t>номер № </a:t>
            </a:r>
            <a:r>
              <a:rPr lang="ru-RU" sz="1600" dirty="0" smtClean="0"/>
              <a:t>17705 от 21 мая 2014 </a:t>
            </a:r>
            <a:r>
              <a:rPr lang="ru-RU" sz="1600" dirty="0"/>
              <a:t>г.</a:t>
            </a:r>
          </a:p>
          <a:p>
            <a:r>
              <a:rPr lang="ru-RU" sz="1100" dirty="0"/>
              <a:t> </a:t>
            </a:r>
          </a:p>
        </p:txBody>
      </p:sp>
      <p:pic>
        <p:nvPicPr>
          <p:cNvPr id="11" name="Рисунок 10" descr="Лиценз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357430"/>
            <a:ext cx="2123391" cy="2943182"/>
          </a:xfrm>
          <a:prstGeom prst="rect">
            <a:avLst/>
          </a:prstGeom>
        </p:spPr>
      </p:pic>
      <p:pic>
        <p:nvPicPr>
          <p:cNvPr id="12" name="Рисунок 11" descr="Лицензия_оборотная_сторо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388" y="2357430"/>
            <a:ext cx="2123391" cy="2943182"/>
          </a:xfrm>
          <a:prstGeom prst="rect">
            <a:avLst/>
          </a:prstGeom>
        </p:spPr>
      </p:pic>
      <p:pic>
        <p:nvPicPr>
          <p:cNvPr id="13" name="Рисунок 12" descr="Приложение к лицензии№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2357430"/>
            <a:ext cx="2123391" cy="2943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MG_2379.JPG"/>
          <p:cNvPicPr>
            <a:picLocks noChangeAspect="1"/>
          </p:cNvPicPr>
          <p:nvPr/>
        </p:nvPicPr>
        <p:blipFill>
          <a:blip r:embed="rId2" cstate="print"/>
          <a:srcRect l="8333" r="38333"/>
          <a:stretch>
            <a:fillRect/>
          </a:stretch>
        </p:blipFill>
        <p:spPr>
          <a:xfrm>
            <a:off x="3643306" y="4143380"/>
            <a:ext cx="1943111" cy="24288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Материально-технические условия реализации образовательных программ:</a:t>
            </a:r>
            <a:endParaRPr lang="ru-RU" sz="36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067378"/>
              </a:buClr>
            </a:pPr>
            <a:r>
              <a:rPr lang="ru-RU" sz="1800" dirty="0" smtClean="0">
                <a:latin typeface="+mj-lt"/>
              </a:rPr>
              <a:t>Материальная база соответствует уровню реализуемых программ, соответствующих требованиям, установленных законодательством Российской Федерации в области образования.</a:t>
            </a:r>
          </a:p>
          <a:p>
            <a:pPr>
              <a:buClr>
                <a:srgbClr val="067378"/>
              </a:buClr>
            </a:pPr>
            <a:r>
              <a:rPr lang="ru-RU" sz="1800" dirty="0" smtClean="0">
                <a:latin typeface="+mj-lt"/>
              </a:rPr>
              <a:t>Учебный процесс АНО ДО «УКЦ» Развитие» оснащен всем необходимым оборудование. </a:t>
            </a:r>
          </a:p>
          <a:p>
            <a:pPr>
              <a:buClr>
                <a:srgbClr val="067378"/>
              </a:buClr>
            </a:pPr>
            <a:r>
              <a:rPr lang="ru-RU" sz="1800" dirty="0" smtClean="0">
                <a:latin typeface="+mj-lt"/>
              </a:rPr>
              <a:t>Для осуществления образовательного процесса в здании учебного центра имеются учебные классы на 160 слушателей.</a:t>
            </a:r>
          </a:p>
          <a:p>
            <a:endParaRPr lang="ru-RU" sz="1800" dirty="0">
              <a:latin typeface="+mj-lt"/>
            </a:endParaRPr>
          </a:p>
        </p:txBody>
      </p:sp>
      <p:pic>
        <p:nvPicPr>
          <p:cNvPr id="8" name="Рисунок 7" descr="IMG_15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36" y="4071942"/>
            <a:ext cx="2878860" cy="1919240"/>
          </a:xfrm>
          <a:prstGeom prst="rect">
            <a:avLst/>
          </a:prstGeom>
        </p:spPr>
      </p:pic>
      <p:pic>
        <p:nvPicPr>
          <p:cNvPr id="11" name="Рисунок 10" descr="IMG_15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4071942"/>
            <a:ext cx="2878860" cy="1919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71546"/>
            <a:ext cx="8229600" cy="5000660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067378"/>
              </a:buClr>
            </a:pPr>
            <a:r>
              <a:rPr lang="ru-RU" sz="2400" dirty="0" smtClean="0"/>
              <a:t>В наличии имеются учебные видеофильмы по охране труда, электробезопасности, пожарной безопасности, пожароопасным работам, первой помощи пострадавшим,</a:t>
            </a:r>
          </a:p>
          <a:p>
            <a:pPr>
              <a:buClr>
                <a:srgbClr val="067378"/>
              </a:buClr>
            </a:pPr>
            <a:r>
              <a:rPr lang="ru-RU" sz="2400" dirty="0" err="1" smtClean="0"/>
              <a:t>Обучающе-контролирующая</a:t>
            </a:r>
            <a:r>
              <a:rPr lang="ru-RU" sz="2400" dirty="0" smtClean="0"/>
              <a:t> система «ОЛИМП:ОКС»,</a:t>
            </a:r>
          </a:p>
          <a:p>
            <a:pPr>
              <a:buClr>
                <a:srgbClr val="067378"/>
              </a:buClr>
            </a:pPr>
            <a:r>
              <a:rPr lang="ru-RU" sz="2400" dirty="0" smtClean="0"/>
              <a:t>Учебно-наглядные пособия (стенды с макетами </a:t>
            </a:r>
            <a:r>
              <a:rPr lang="ru-RU" sz="2400" dirty="0" err="1" smtClean="0"/>
              <a:t>электро</a:t>
            </a:r>
            <a:r>
              <a:rPr lang="ru-RU" sz="2400" dirty="0" smtClean="0"/>
              <a:t>- оборудования, тормозной системой погрузчиков),</a:t>
            </a:r>
          </a:p>
          <a:p>
            <a:pPr>
              <a:buClr>
                <a:srgbClr val="067378"/>
              </a:buClr>
            </a:pPr>
            <a:r>
              <a:rPr lang="ru-RU" sz="2400" dirty="0" smtClean="0"/>
              <a:t>Тренажеры-манекены для отработки оказания первой доврачебной медицинской помощи,</a:t>
            </a:r>
          </a:p>
          <a:p>
            <a:pPr>
              <a:buClr>
                <a:srgbClr val="067378"/>
              </a:buClr>
            </a:pPr>
            <a:r>
              <a:rPr lang="ru-RU" sz="2400" dirty="0" smtClean="0"/>
              <a:t>Для проведения практических занятий по программе «Водитель погрузчика» в собственности учебного центра имеются:</a:t>
            </a:r>
          </a:p>
          <a:p>
            <a:pPr lvl="1">
              <a:buClr>
                <a:srgbClr val="067378"/>
              </a:buClr>
            </a:pPr>
            <a:r>
              <a:rPr lang="ru-RU" sz="2200" dirty="0" smtClean="0"/>
              <a:t>Аккумуляторный погрузчик</a:t>
            </a:r>
          </a:p>
          <a:p>
            <a:pPr lvl="1">
              <a:buClr>
                <a:srgbClr val="067378"/>
              </a:buClr>
            </a:pPr>
            <a:r>
              <a:rPr lang="ru-RU" sz="2200" dirty="0" smtClean="0"/>
              <a:t>Автопогрузчик </a:t>
            </a:r>
          </a:p>
          <a:p>
            <a:pPr lvl="1">
              <a:buClr>
                <a:srgbClr val="067378"/>
              </a:buClr>
            </a:pPr>
            <a:r>
              <a:rPr lang="ru-RU" sz="2200" dirty="0" err="1" smtClean="0"/>
              <a:t>Мотовездеход</a:t>
            </a:r>
            <a:r>
              <a:rPr lang="ru-RU" sz="2200" dirty="0" smtClean="0"/>
              <a:t> </a:t>
            </a:r>
          </a:p>
          <a:p>
            <a:pPr lvl="1">
              <a:buClr>
                <a:srgbClr val="067378"/>
              </a:buClr>
            </a:pPr>
            <a:r>
              <a:rPr lang="ru-RU" sz="2200" dirty="0" err="1" smtClean="0"/>
              <a:t>Снегоболотоход</a:t>
            </a:r>
            <a:r>
              <a:rPr lang="ru-RU" sz="2200" dirty="0" smtClean="0"/>
              <a:t> </a:t>
            </a:r>
          </a:p>
          <a:p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/>
          <a:lstStyle/>
          <a:p>
            <a:pPr algn="ctr"/>
            <a:r>
              <a:rPr lang="ru-RU" dirty="0" smtClean="0"/>
              <a:t>Формы обучения: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681550"/>
          </a:xfrm>
        </p:spPr>
        <p:txBody>
          <a:bodyPr>
            <a:normAutofit lnSpcReduction="10000"/>
          </a:bodyPr>
          <a:lstStyle/>
          <a:p>
            <a:pPr>
              <a:buClr>
                <a:srgbClr val="067378"/>
              </a:buClr>
            </a:pPr>
            <a:r>
              <a:rPr lang="ru-RU" dirty="0" smtClean="0"/>
              <a:t>В учебном центре «Развитие» есть следующие виды обучения:</a:t>
            </a:r>
          </a:p>
          <a:p>
            <a:pPr lvl="1">
              <a:buClr>
                <a:srgbClr val="067378"/>
              </a:buClr>
            </a:pPr>
            <a:r>
              <a:rPr lang="ru-RU" dirty="0" smtClean="0"/>
              <a:t>Очное</a:t>
            </a:r>
          </a:p>
          <a:p>
            <a:pPr lvl="1">
              <a:buClr>
                <a:srgbClr val="067378"/>
              </a:buClr>
            </a:pPr>
            <a:r>
              <a:rPr lang="ru-RU" dirty="0" err="1" smtClean="0"/>
              <a:t>Очно-заочное</a:t>
            </a:r>
            <a:r>
              <a:rPr lang="ru-RU" dirty="0" smtClean="0"/>
              <a:t> с применением дистанционных образовательных технологий</a:t>
            </a:r>
          </a:p>
          <a:p>
            <a:pPr lvl="1">
              <a:buClr>
                <a:srgbClr val="067378"/>
              </a:buClr>
            </a:pPr>
            <a:r>
              <a:rPr lang="ru-RU" dirty="0" smtClean="0"/>
              <a:t>Обучающие </a:t>
            </a:r>
            <a:r>
              <a:rPr lang="ru-RU" dirty="0" err="1" smtClean="0"/>
              <a:t>вебинары</a:t>
            </a:r>
            <a:endParaRPr lang="ru-RU" dirty="0" smtClean="0"/>
          </a:p>
          <a:p>
            <a:pPr lvl="1">
              <a:buClr>
                <a:srgbClr val="067378"/>
              </a:buClr>
            </a:pPr>
            <a:r>
              <a:rPr lang="ru-RU" dirty="0" smtClean="0"/>
              <a:t>Дистанционное обучение по дисциплинам: </a:t>
            </a:r>
          </a:p>
          <a:p>
            <a:pPr lvl="2">
              <a:buClr>
                <a:srgbClr val="067378"/>
              </a:buClr>
            </a:pPr>
            <a:r>
              <a:rPr lang="ru-RU" dirty="0" smtClean="0"/>
              <a:t>Охрана труда</a:t>
            </a:r>
          </a:p>
          <a:p>
            <a:pPr lvl="2">
              <a:buClr>
                <a:srgbClr val="067378"/>
              </a:buClr>
            </a:pPr>
            <a:r>
              <a:rPr lang="ru-RU" dirty="0" smtClean="0"/>
              <a:t>Пожарно-технический минимум </a:t>
            </a:r>
          </a:p>
          <a:p>
            <a:pPr lvl="2">
              <a:buClr>
                <a:srgbClr val="067378"/>
              </a:buClr>
            </a:pPr>
            <a:r>
              <a:rPr lang="ru-RU" dirty="0" smtClean="0"/>
              <a:t>Промышленная безопасность </a:t>
            </a:r>
          </a:p>
          <a:p>
            <a:pPr lvl="2">
              <a:buClr>
                <a:srgbClr val="067378"/>
              </a:buClr>
            </a:pPr>
            <a:r>
              <a:rPr lang="ru-RU" dirty="0" err="1" smtClean="0"/>
              <a:t>Электробезопасность</a:t>
            </a:r>
            <a:endParaRPr lang="ru-RU" dirty="0" smtClean="0"/>
          </a:p>
          <a:p>
            <a:pPr lvl="1">
              <a:buClr>
                <a:srgbClr val="067378"/>
              </a:buClr>
            </a:pPr>
            <a:r>
              <a:rPr lang="ru-RU" dirty="0" smtClean="0"/>
              <a:t>Выездное обучение по всем дисциплинам.</a:t>
            </a:r>
          </a:p>
          <a:p>
            <a:pPr lvl="1">
              <a:buClr>
                <a:srgbClr val="067378"/>
              </a:buClr>
            </a:pPr>
            <a:endParaRPr lang="ru-RU" dirty="0" smtClean="0"/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N24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4000504"/>
            <a:ext cx="1892935" cy="2523913"/>
          </a:xfrm>
          <a:prstGeom prst="rect">
            <a:avLst/>
          </a:prstGeom>
        </p:spPr>
      </p:pic>
      <p:pic>
        <p:nvPicPr>
          <p:cNvPr id="6" name="Рисунок 5" descr="DSCN24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7554" y="4143380"/>
            <a:ext cx="2286016" cy="17145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Учебный центр принимает участие в мероприятиях, проводимых </a:t>
            </a:r>
            <a:r>
              <a:rPr lang="ru-RU" sz="2800" dirty="0" err="1" smtClean="0"/>
              <a:t>Гостехнадзором</a:t>
            </a:r>
            <a:r>
              <a:rPr lang="ru-RU" sz="2800" dirty="0" smtClean="0"/>
              <a:t> Московской области.</a:t>
            </a:r>
            <a:endParaRPr lang="ru-RU" sz="2800" dirty="0"/>
          </a:p>
        </p:txBody>
      </p:sp>
      <p:pic>
        <p:nvPicPr>
          <p:cNvPr id="4" name="Содержимое 3" descr="DSCN251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428992" y="2000240"/>
            <a:ext cx="2476519" cy="1857388"/>
          </a:xfrm>
        </p:spPr>
      </p:pic>
      <p:pic>
        <p:nvPicPr>
          <p:cNvPr id="7" name="Рисунок 6" descr="DSCN249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7" y="2000240"/>
            <a:ext cx="2571768" cy="1928827"/>
          </a:xfrm>
          <a:prstGeom prst="rect">
            <a:avLst/>
          </a:prstGeom>
        </p:spPr>
      </p:pic>
      <p:pic>
        <p:nvPicPr>
          <p:cNvPr id="8" name="Рисунок 7" descr="649A309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72198" y="2000240"/>
            <a:ext cx="2680679" cy="1787119"/>
          </a:xfrm>
          <a:prstGeom prst="rect">
            <a:avLst/>
          </a:prstGeom>
        </p:spPr>
      </p:pic>
      <p:pic>
        <p:nvPicPr>
          <p:cNvPr id="9" name="Рисунок 8" descr="IMG_243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29322" y="4429132"/>
            <a:ext cx="2857522" cy="1905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1299</TotalTime>
  <Words>740</Words>
  <Application>Microsoft Office PowerPoint</Application>
  <PresentationFormat>Экран (4:3)</PresentationFormat>
  <Paragraphs>104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Поток</vt:lpstr>
      <vt:lpstr>Слайд 1</vt:lpstr>
      <vt:lpstr>Нам доверяют:</vt:lpstr>
      <vt:lpstr>Слайд 3</vt:lpstr>
      <vt:lpstr>Наши сотрудники</vt:lpstr>
      <vt:lpstr>Лицензии учебного центра</vt:lpstr>
      <vt:lpstr>Материально-технические условия реализации образовательных программ:</vt:lpstr>
      <vt:lpstr>Слайд 7</vt:lpstr>
      <vt:lpstr>Формы обучения:</vt:lpstr>
      <vt:lpstr>Учебный центр принимает участие в мероприятиях, проводимых Гостехнадзором Московской области.</vt:lpstr>
      <vt:lpstr>УКЦ «Развитие»  проводит конкурсы «Лучший  по профессии»  в компаниях:  «Леруа Мерлен Восток», «Л’туаль» «Вольфагролес» </vt:lpstr>
      <vt:lpstr>Выпускники учебного центра принимали участие в Олимпиаде-2014 в г.Сочи</vt:lpstr>
      <vt:lpstr>Испытательная лаборатория.</vt:lpstr>
      <vt:lpstr>Лицензии испытательной лаборатории </vt:lpstr>
      <vt:lpstr>Область аккредитации:</vt:lpstr>
      <vt:lpstr>Приборная база</vt:lpstr>
      <vt:lpstr>"МЕЖДУНАРОДНЫЙ СТАНДАРТ КАЧЕСТВА"</vt:lpstr>
      <vt:lpstr>Наша деятельность застрахована.</vt:lpstr>
      <vt:lpstr>Благотворительная деятельность </vt:lpstr>
      <vt:lpstr>Наша техника:</vt:lpstr>
      <vt:lpstr>Практические занятия проходят на площадке г.Щербинка</vt:lpstr>
      <vt:lpstr>Мы постоянно информируем наших слушателей о вакансиях на предприятиях Москвы и Московской области</vt:lpstr>
      <vt:lpstr>Приглашаем учиться в  Учебный центр «Развитие» </vt:lpstr>
      <vt:lpstr>РАЗВИТИЕ -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Жанна</dc:creator>
  <cp:lastModifiedBy>Admin</cp:lastModifiedBy>
  <cp:revision>171</cp:revision>
  <dcterms:created xsi:type="dcterms:W3CDTF">2014-10-29T07:12:36Z</dcterms:created>
  <dcterms:modified xsi:type="dcterms:W3CDTF">2015-08-10T08:39:46Z</dcterms:modified>
</cp:coreProperties>
</file>